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7" r:id="rId2"/>
  </p:sldMasterIdLst>
  <p:sldIdLst>
    <p:sldId id="277" r:id="rId3"/>
    <p:sldId id="257" r:id="rId4"/>
    <p:sldId id="264" r:id="rId5"/>
    <p:sldId id="265" r:id="rId6"/>
    <p:sldId id="266" r:id="rId7"/>
    <p:sldId id="267" r:id="rId8"/>
    <p:sldId id="269" r:id="rId9"/>
    <p:sldId id="270" r:id="rId10"/>
    <p:sldId id="276" r:id="rId11"/>
    <p:sldId id="272" r:id="rId12"/>
    <p:sldId id="273" r:id="rId13"/>
    <p:sldId id="278" r:id="rId14"/>
    <p:sldId id="274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3>
</file>

<file path=ppt/media/media2.mp3>
</file>

<file path=ppt/media/media3.wav>
</file>

<file path=ppt/media/media4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7806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9176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38676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7950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1154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16533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50344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9448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6032B5-05C0-41A9-8256-87872F287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D1A3702C-DB38-46FC-B444-2B81249436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134A7F-6EE1-44F4-890E-1A9F75105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9A27D53-0815-4651-BAB5-380CE2E68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D2467B6-B7C7-4608-9195-8692C15AB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86490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84D008-1DA1-4097-AAC2-01485F8C8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1F4B2F-492A-4AB4-A1BA-239C63FBA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4495A80-CB64-4EEF-9F38-66CAA35E3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DC63877-2071-4A09-B02D-8FE042583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FF25EC9-6386-4080-BCC9-D1DC921E3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47223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C3E3B4-8E49-450F-819A-CAF9B6AA4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E7C6A3C-45C4-4662-9D63-35BF97BDE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5DCBCB-1D08-4250-98FB-A0CF4DF1A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AA310D1-E37A-4823-BB61-CE30D87F7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BA3E92-202D-4391-BF9C-572680D72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9930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4567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F11710-A5D6-4BC4-8780-9664DA6CA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5E2557-BA43-45ED-9FC8-0BFB6E15D1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529296E-CDB4-4AFF-8C81-F904A03236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BB4A16B-F1AC-4CB3-89EF-2A5C9CB2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EC1726B-41AB-45E8-A1F6-84DCE650B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C121C47-BA35-493D-B1AA-5C113A94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60040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08C0C4-0E12-42AD-A931-5F70E2EB3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18A8689-FBF2-4A72-B1C9-F75C4AE0B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2FF9D4D-7714-4DE3-9E4F-65627FB65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2D9FEFE-B93C-472E-B8A1-81792299F3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D739557-A197-40FF-8049-D4C34F8EED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15BA5DE-2F44-4F1B-BF4F-3C8B4E5EE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F8B6527-9049-4EEE-842B-639722388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F6F86BD-65C2-4B35-B6B0-F1C7F9079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67612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A603C8-1439-4913-ACEA-93CD0B29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9EBBEE0-A706-4E5B-BD14-750AD1EEB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A30D193-81C4-4655-A3D3-5C00BE95C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7BC8260-F0A6-44C2-BDB6-A56630F0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90225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93B0C1C-CAB5-4113-8535-EC0B3A425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C3542A9-C0E3-4707-A02E-9AB708FFD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B375AF-FAE3-4D0C-B846-D463FCF7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32818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827B9B-6144-4517-90AB-86491F364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F1FC1A1-56DA-4B79-8340-2FB2CEA1E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E949440-8377-4077-B8F2-BDC769F5A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0C0B572-F402-4139-82A7-003FC11AC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15A3728-37DB-47F2-ACF7-603120C4D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EF4274C-8357-42B6-962D-F67E604B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54156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201F7DF-98F5-4136-AA71-DF1E4135B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708D772-8DA2-4959-AD94-33D882576C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9DDA43E-6863-454E-B5E4-CDBB006E8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AB72196-82A9-4431-81FC-28A64635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4060830-1D31-4622-AB7B-0A96BB2A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E2C3A13-A096-4925-B6FB-6CD9E77EA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288164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890AF5-D1E7-4AE7-8399-AE724C481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C8673CA-A17D-4F68-8FA6-C82A847D1A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814A834-7B0C-4BA4-BE52-E33629662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39A1ED5-4289-4D41-8988-B8B7D3A92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AB3D6E7-90FF-4DF4-B08A-6B3E71D62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08075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98D0C20-DAA6-4C54-B784-B4D3AB4AF6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B825C7E-3BA2-4B46-8BBA-5FECD19C87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56EA5E-2B4B-482D-A057-67F0744B9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152E34B-AEEE-40A5-91E6-2094661D7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9D6B4B1-0BAD-4721-8E1C-D6168E738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1405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9222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923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9832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373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8875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6322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0149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4067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0D428E9-FA36-4DA0-B24A-710F61502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5B8E146-2051-42E1-83E3-F6BCEDD849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901772F-3563-4D6F-99C0-9B5BBD0520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5F378-5855-437E-AA0C-26CA6D15DEA1}" type="datetimeFigureOut">
              <a:rPr kumimoji="1" lang="ja-JP" altLang="en-US" smtClean="0"/>
              <a:t>2019/5/15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5FE478-5416-4B48-B9E9-5B824AEEF9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313B785-E157-4F3F-90B7-C04EBB919B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8E22A-4CD2-471C-97AC-33154510D7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4891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3" Type="http://schemas.microsoft.com/office/2007/relationships/media" Target="../media/media2.mp3"/><Relationship Id="rId7" Type="http://schemas.microsoft.com/office/2007/relationships/media" Target="../media/media4.wav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10" Type="http://schemas.openxmlformats.org/officeDocument/2006/relationships/image" Target="../media/image10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743E92-5B82-475E-A76E-D3AC82BE0E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ja-JP" altLang="en-US" sz="4800" dirty="0"/>
              <a:t>内受容感覚の統合と感動</a:t>
            </a:r>
            <a:br>
              <a:rPr lang="en-US" altLang="ja-JP" sz="4800" dirty="0"/>
            </a:br>
            <a:r>
              <a:rPr lang="en-US" altLang="ja-JP" sz="4800" dirty="0"/>
              <a:t>―</a:t>
            </a:r>
            <a:r>
              <a:rPr lang="ja-JP" altLang="en-US" sz="4800" dirty="0"/>
              <a:t>個人差の要因</a:t>
            </a:r>
            <a:r>
              <a:rPr lang="en-US" altLang="ja-JP" sz="4800" dirty="0"/>
              <a:t>―</a:t>
            </a:r>
            <a:endParaRPr kumimoji="1" lang="ja-JP" altLang="en-US" sz="4800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D40388B2-6F94-449B-AC2A-62FF2A81F0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896961"/>
          </a:xfrm>
        </p:spPr>
        <p:txBody>
          <a:bodyPr>
            <a:normAutofit/>
          </a:bodyPr>
          <a:lstStyle/>
          <a:p>
            <a:pPr algn="r"/>
            <a:endParaRPr kumimoji="1" lang="en-US" altLang="ja-JP" dirty="0"/>
          </a:p>
          <a:p>
            <a:pPr algn="r"/>
            <a:r>
              <a:rPr kumimoji="1" lang="ja-JP" altLang="en-US" dirty="0"/>
              <a:t>追手門学院大学</a:t>
            </a:r>
            <a:endParaRPr kumimoji="1" lang="en-US" altLang="ja-JP" dirty="0"/>
          </a:p>
          <a:p>
            <a:pPr algn="r"/>
            <a:r>
              <a:rPr lang="ja-JP" altLang="en-US" dirty="0"/>
              <a:t>乾敏郎</a:t>
            </a:r>
            <a:endParaRPr lang="en-US" altLang="ja-JP" dirty="0"/>
          </a:p>
          <a:p>
            <a:pPr algn="r"/>
            <a:r>
              <a:rPr kumimoji="1" lang="ja-JP" altLang="en-US" dirty="0"/>
              <a:t>前川亮</a:t>
            </a:r>
          </a:p>
        </p:txBody>
      </p:sp>
    </p:spTree>
    <p:extLst>
      <p:ext uri="{BB962C8B-B14F-4D97-AF65-F5344CB8AC3E}">
        <p14:creationId xmlns:p14="http://schemas.microsoft.com/office/powerpoint/2010/main" val="3367287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052778-F9EF-4C5D-A7AE-00CDC518C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音楽刺激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9B302AF-FCB4-4DF2-BD8D-C53D029B5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400" dirty="0" err="1"/>
              <a:t>Proverbio</a:t>
            </a:r>
            <a:r>
              <a:rPr lang="en-US" altLang="ja-JP" sz="2400" dirty="0"/>
              <a:t> et al. (2015) </a:t>
            </a:r>
            <a:r>
              <a:rPr lang="ja-JP" altLang="en-US" sz="2400" dirty="0"/>
              <a:t>から抜粋</a:t>
            </a:r>
            <a:endParaRPr lang="en-US" altLang="ja-JP" sz="2400" dirty="0"/>
          </a:p>
          <a:p>
            <a:pPr lvl="1"/>
            <a:r>
              <a:rPr kumimoji="1" lang="ja-JP" altLang="en-US" dirty="0"/>
              <a:t>調性音楽：</a:t>
            </a:r>
            <a:r>
              <a:rPr lang="en-US" altLang="ja-JP" dirty="0"/>
              <a:t>10</a:t>
            </a:r>
            <a:r>
              <a:rPr kumimoji="1" lang="ja-JP" altLang="en-US" dirty="0"/>
              <a:t>曲（予備実験</a:t>
            </a:r>
            <a:r>
              <a:rPr kumimoji="1" lang="en-US" altLang="ja-JP" dirty="0"/>
              <a:t>15</a:t>
            </a:r>
            <a:r>
              <a:rPr kumimoji="1" lang="ja-JP" altLang="en-US" dirty="0"/>
              <a:t>曲）</a:t>
            </a:r>
            <a:endParaRPr kumimoji="1" lang="en-US" altLang="ja-JP" dirty="0"/>
          </a:p>
          <a:p>
            <a:pPr lvl="1"/>
            <a:r>
              <a:rPr lang="ja-JP" altLang="en-US" dirty="0"/>
              <a:t>無調音楽：</a:t>
            </a:r>
            <a:r>
              <a:rPr lang="en-US" altLang="ja-JP" dirty="0"/>
              <a:t>10</a:t>
            </a:r>
            <a:r>
              <a:rPr lang="ja-JP" altLang="en-US" dirty="0"/>
              <a:t>曲（予備実験</a:t>
            </a:r>
            <a:r>
              <a:rPr lang="en-US" altLang="ja-JP" dirty="0"/>
              <a:t>15</a:t>
            </a:r>
            <a:r>
              <a:rPr lang="ja-JP" altLang="en-US" dirty="0"/>
              <a:t>曲）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sz="2400" dirty="0"/>
              <a:t>上記の音楽の不協和音版</a:t>
            </a:r>
            <a:endParaRPr lang="en-US" altLang="ja-JP" sz="2400" dirty="0"/>
          </a:p>
          <a:p>
            <a:pPr lvl="1"/>
            <a:r>
              <a:rPr lang="ja-JP" altLang="en-US" dirty="0"/>
              <a:t>ピッチを変えたバージョンを</a:t>
            </a:r>
            <a:r>
              <a:rPr lang="en-US" altLang="ja-JP" dirty="0"/>
              <a:t>2</a:t>
            </a:r>
            <a:r>
              <a:rPr lang="ja-JP" altLang="en-US" dirty="0"/>
              <a:t>つ作り，それらを合成した曲</a:t>
            </a:r>
            <a:r>
              <a:rPr lang="en-US" altLang="ja-JP" dirty="0"/>
              <a:t>	</a:t>
            </a:r>
            <a:r>
              <a:rPr lang="ja-JP" altLang="en-US" dirty="0"/>
              <a:t>（</a:t>
            </a:r>
            <a:r>
              <a:rPr lang="en-US" altLang="ja-JP" dirty="0" err="1"/>
              <a:t>Koelsch</a:t>
            </a:r>
            <a:r>
              <a:rPr lang="en-US" altLang="ja-JP" dirty="0"/>
              <a:t>, 2005</a:t>
            </a:r>
            <a:r>
              <a:rPr lang="ja-JP" altLang="en-US" dirty="0"/>
              <a:t>）</a:t>
            </a:r>
            <a:endParaRPr lang="en-US" altLang="ja-JP" dirty="0"/>
          </a:p>
          <a:p>
            <a:pPr lvl="1"/>
            <a:r>
              <a:rPr lang="ja-JP" altLang="en-US"/>
              <a:t>上記と同じ調性</a:t>
            </a:r>
            <a:r>
              <a:rPr lang="ja-JP" altLang="en-US" dirty="0"/>
              <a:t>音楽</a:t>
            </a:r>
            <a:r>
              <a:rPr lang="en-US" altLang="ja-JP" dirty="0"/>
              <a:t>10</a:t>
            </a:r>
            <a:r>
              <a:rPr lang="ja-JP" altLang="en-US" dirty="0"/>
              <a:t>曲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sz="2400" dirty="0"/>
              <a:t>合計</a:t>
            </a:r>
            <a:r>
              <a:rPr lang="en-US" altLang="ja-JP" sz="2400" dirty="0"/>
              <a:t>30</a:t>
            </a:r>
            <a:r>
              <a:rPr lang="ja-JP" altLang="en-US" sz="2400" dirty="0"/>
              <a:t>曲</a:t>
            </a:r>
            <a:endParaRPr lang="en-US" altLang="ja-JP" sz="2400" dirty="0"/>
          </a:p>
        </p:txBody>
      </p:sp>
      <p:pic>
        <p:nvPicPr>
          <p:cNvPr id="4" name="U-Rejouissance">
            <a:hlinkClick r:id="" action="ppaction://media"/>
            <a:extLst>
              <a:ext uri="{FF2B5EF4-FFF2-40B4-BE49-F238E27FC236}">
                <a16:creationId xmlns:a16="http://schemas.microsoft.com/office/drawing/2014/main" id="{BD43CE58-5C42-4887-80EC-5E04350156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269180" y="4686155"/>
            <a:ext cx="609600" cy="609600"/>
          </a:xfrm>
          <a:prstGeom prst="rect">
            <a:avLst/>
          </a:prstGeom>
        </p:spPr>
      </p:pic>
      <p:pic>
        <p:nvPicPr>
          <p:cNvPr id="5" name="P-Rejouissance">
            <a:hlinkClick r:id="" action="ppaction://media"/>
            <a:extLst>
              <a:ext uri="{FF2B5EF4-FFF2-40B4-BE49-F238E27FC236}">
                <a16:creationId xmlns:a16="http://schemas.microsoft.com/office/drawing/2014/main" id="{CA461504-A56A-4CCD-A3FF-09815220702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794160" y="4686155"/>
            <a:ext cx="609600" cy="609600"/>
          </a:xfrm>
          <a:prstGeom prst="rect">
            <a:avLst/>
          </a:prstGeom>
        </p:spPr>
      </p:pic>
      <p:pic>
        <p:nvPicPr>
          <p:cNvPr id="6" name="music3">
            <a:hlinkClick r:id="" action="ppaction://media"/>
            <a:extLst>
              <a:ext uri="{FF2B5EF4-FFF2-40B4-BE49-F238E27FC236}">
                <a16:creationId xmlns:a16="http://schemas.microsoft.com/office/drawing/2014/main" id="{7D953F77-5D31-4356-B46C-55E334ACAC5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794160" y="5702300"/>
            <a:ext cx="609600" cy="609600"/>
          </a:xfrm>
          <a:prstGeom prst="rect">
            <a:avLst/>
          </a:prstGeom>
        </p:spPr>
      </p:pic>
      <p:pic>
        <p:nvPicPr>
          <p:cNvPr id="7" name="music3_ミックスダウン">
            <a:hlinkClick r:id="" action="ppaction://media"/>
            <a:extLst>
              <a:ext uri="{FF2B5EF4-FFF2-40B4-BE49-F238E27FC236}">
                <a16:creationId xmlns:a16="http://schemas.microsoft.com/office/drawing/2014/main" id="{DB83317D-4813-4C52-B9DB-216C8DEFCC0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269180" y="5702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995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6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46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06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3082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3A1336-B6D4-4B1A-ACB7-610D125E8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fMRI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B3EA4D4-1D64-4F20-A71E-3E6F1A271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sz="2400" dirty="0"/>
              <a:t>タスク</a:t>
            </a:r>
            <a:endParaRPr kumimoji="1" lang="en-US" altLang="ja-JP" sz="2400" dirty="0"/>
          </a:p>
          <a:p>
            <a:pPr lvl="1"/>
            <a:r>
              <a:rPr lang="ja-JP" altLang="en-US" dirty="0"/>
              <a:t>音楽を聴き，感動度，快・不快，購買意欲を評定する</a:t>
            </a:r>
            <a:endParaRPr lang="en-US" altLang="ja-JP" dirty="0"/>
          </a:p>
          <a:p>
            <a:pPr lvl="1"/>
            <a:r>
              <a:rPr kumimoji="1" lang="en-US" altLang="ja-JP" dirty="0"/>
              <a:t>5</a:t>
            </a:r>
            <a:r>
              <a:rPr kumimoji="1" lang="ja-JP" altLang="en-US" dirty="0"/>
              <a:t>ボタンによる</a:t>
            </a:r>
            <a:r>
              <a:rPr kumimoji="1" lang="en-US" altLang="ja-JP" dirty="0"/>
              <a:t>5</a:t>
            </a:r>
            <a:r>
              <a:rPr kumimoji="1" lang="ja-JP" altLang="en-US" dirty="0"/>
              <a:t>段階評定 </a:t>
            </a:r>
            <a:r>
              <a:rPr kumimoji="1" lang="en-US" altLang="ja-JP" dirty="0"/>
              <a:t>or </a:t>
            </a:r>
            <a:r>
              <a:rPr kumimoji="1" lang="ja-JP" altLang="en-US" dirty="0"/>
              <a:t>アナログスライダー</a:t>
            </a:r>
            <a:endParaRPr kumimoji="1" lang="en-US" altLang="ja-JP" dirty="0"/>
          </a:p>
          <a:p>
            <a:endParaRPr kumimoji="1" lang="en-US" altLang="ja-JP" sz="2400" dirty="0"/>
          </a:p>
          <a:p>
            <a:r>
              <a:rPr lang="ja-JP" altLang="en-US" sz="2400" dirty="0"/>
              <a:t>撮像時間</a:t>
            </a:r>
            <a:endParaRPr kumimoji="1" lang="en-US" altLang="ja-JP" sz="2400" dirty="0"/>
          </a:p>
          <a:p>
            <a:pPr lvl="1"/>
            <a:r>
              <a:rPr kumimoji="1" lang="ja-JP" altLang="en-US" dirty="0"/>
              <a:t>（</a:t>
            </a:r>
            <a:r>
              <a:rPr kumimoji="1" lang="en-US" altLang="ja-JP" dirty="0"/>
              <a:t>30</a:t>
            </a:r>
            <a:r>
              <a:rPr kumimoji="1" lang="ja-JP" altLang="en-US" dirty="0"/>
              <a:t>秒の音楽</a:t>
            </a:r>
            <a:r>
              <a:rPr lang="en-US" altLang="ja-JP" dirty="0"/>
              <a:t>+ </a:t>
            </a:r>
            <a:r>
              <a:rPr lang="ja-JP" altLang="en-US" dirty="0"/>
              <a:t>応答</a:t>
            </a:r>
            <a:r>
              <a:rPr lang="en-US" altLang="ja-JP" dirty="0"/>
              <a:t>10</a:t>
            </a:r>
            <a:r>
              <a:rPr lang="ja-JP" altLang="en-US" dirty="0"/>
              <a:t>秒＋</a:t>
            </a:r>
            <a:r>
              <a:rPr lang="en-US" altLang="ja-JP" dirty="0"/>
              <a:t>ITI10</a:t>
            </a:r>
            <a:r>
              <a:rPr lang="ja-JP" altLang="en-US" dirty="0"/>
              <a:t>秒）</a:t>
            </a:r>
            <a:r>
              <a:rPr kumimoji="1" lang="en-US" altLang="ja-JP" dirty="0"/>
              <a:t>×30</a:t>
            </a:r>
            <a:r>
              <a:rPr kumimoji="1" lang="ja-JP" altLang="en-US" dirty="0"/>
              <a:t>曲 </a:t>
            </a:r>
            <a:r>
              <a:rPr kumimoji="1" lang="en-US" altLang="ja-JP" dirty="0"/>
              <a:t>= 1,500</a:t>
            </a:r>
            <a:r>
              <a:rPr kumimoji="1" lang="ja-JP" altLang="en-US" dirty="0"/>
              <a:t>秒（</a:t>
            </a:r>
            <a:r>
              <a:rPr kumimoji="1" lang="en-US" altLang="ja-JP" dirty="0"/>
              <a:t>25</a:t>
            </a:r>
            <a:r>
              <a:rPr kumimoji="1" lang="ja-JP" altLang="en-US" dirty="0"/>
              <a:t>分）</a:t>
            </a:r>
            <a:endParaRPr kumimoji="1" lang="en-US" altLang="ja-JP" dirty="0"/>
          </a:p>
          <a:p>
            <a:pPr lvl="1"/>
            <a:endParaRPr lang="en-US" altLang="ja-JP" dirty="0"/>
          </a:p>
          <a:p>
            <a:r>
              <a:rPr kumimoji="1" lang="ja-JP" altLang="en-US" sz="2400" dirty="0"/>
              <a:t>全脳撮像</a:t>
            </a:r>
            <a:endParaRPr kumimoji="1" lang="en-US" altLang="ja-JP" sz="2400" dirty="0"/>
          </a:p>
          <a:p>
            <a:r>
              <a:rPr kumimoji="1" lang="ja-JP" altLang="en-US" sz="2400" dirty="0"/>
              <a:t>連続撮像</a:t>
            </a:r>
            <a:endParaRPr kumimoji="1" lang="en-US" altLang="ja-JP" sz="2400" dirty="0"/>
          </a:p>
          <a:p>
            <a:r>
              <a:rPr lang="ja-JP" altLang="en-US" sz="2400" dirty="0"/>
              <a:t>ヘッドフォンによるノイズ低減</a:t>
            </a:r>
            <a:r>
              <a:rPr lang="en-US" altLang="ja-JP" sz="2400" dirty="0"/>
              <a:t>						</a:t>
            </a:r>
            <a:r>
              <a:rPr lang="ja-JP" altLang="en-US" sz="2400" dirty="0"/>
              <a:t>（</a:t>
            </a:r>
            <a:r>
              <a:rPr lang="en-US" altLang="ja-JP" sz="2400" dirty="0" err="1"/>
              <a:t>OptoActive</a:t>
            </a:r>
            <a:r>
              <a:rPr lang="en-US" altLang="ja-JP" sz="2400" dirty="0"/>
              <a:t> II; 60 dB (95%)</a:t>
            </a:r>
            <a:r>
              <a:rPr lang="ja-JP" altLang="en-US" sz="2400" dirty="0"/>
              <a:t>の</a:t>
            </a:r>
            <a:r>
              <a:rPr lang="en-US" altLang="ja-JP" sz="2400" dirty="0"/>
              <a:t>MRI</a:t>
            </a:r>
            <a:r>
              <a:rPr lang="ja-JP" altLang="en-US" sz="2400" dirty="0"/>
              <a:t>雑音を低減）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29480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D4B3F46C-D938-4F14-9310-A94122447D90}"/>
              </a:ext>
            </a:extLst>
          </p:cNvPr>
          <p:cNvCxnSpPr>
            <a:cxnSpLocks/>
            <a:stCxn id="20" idx="0"/>
            <a:endCxn id="6" idx="2"/>
          </p:cNvCxnSpPr>
          <p:nvPr/>
        </p:nvCxnSpPr>
        <p:spPr>
          <a:xfrm flipV="1">
            <a:off x="2300519" y="2951152"/>
            <a:ext cx="4417928" cy="1038765"/>
          </a:xfrm>
          <a:prstGeom prst="straightConnector1">
            <a:avLst/>
          </a:prstGeom>
          <a:ln w="25400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8C0D54DC-8960-4997-BEC8-61B48CF58BA7}"/>
              </a:ext>
            </a:extLst>
          </p:cNvPr>
          <p:cNvCxnSpPr>
            <a:cxnSpLocks/>
            <a:stCxn id="21" idx="0"/>
            <a:endCxn id="7" idx="2"/>
          </p:cNvCxnSpPr>
          <p:nvPr/>
        </p:nvCxnSpPr>
        <p:spPr>
          <a:xfrm flipV="1">
            <a:off x="6099062" y="2951152"/>
            <a:ext cx="1339385" cy="1038765"/>
          </a:xfrm>
          <a:prstGeom prst="straightConnector1">
            <a:avLst/>
          </a:prstGeom>
          <a:ln w="25400">
            <a:solidFill>
              <a:schemeClr val="accent2">
                <a:lumMod val="40000"/>
                <a:lumOff val="6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211CCD09-2EAE-4C5C-AC64-8E1C0DE84878}"/>
              </a:ext>
            </a:extLst>
          </p:cNvPr>
          <p:cNvCxnSpPr>
            <a:stCxn id="22" idx="0"/>
            <a:endCxn id="8" idx="2"/>
          </p:cNvCxnSpPr>
          <p:nvPr/>
        </p:nvCxnSpPr>
        <p:spPr>
          <a:xfrm flipH="1" flipV="1">
            <a:off x="8156511" y="2951152"/>
            <a:ext cx="962491" cy="1038765"/>
          </a:xfrm>
          <a:prstGeom prst="straightConnector1">
            <a:avLst/>
          </a:prstGeom>
          <a:ln w="25400">
            <a:solidFill>
              <a:schemeClr val="accent2">
                <a:lumMod val="20000"/>
                <a:lumOff val="80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2DC9749B-69DB-47C0-875D-9319BE11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1</a:t>
            </a:r>
            <a:r>
              <a:rPr lang="ja-JP" altLang="en-US" dirty="0"/>
              <a:t>試行の流れ</a:t>
            </a:r>
            <a:endParaRPr kumimoji="1" lang="ja-JP" altLang="en-US" dirty="0"/>
          </a:p>
        </p:txBody>
      </p:sp>
      <p:cxnSp>
        <p:nvCxnSpPr>
          <p:cNvPr id="4" name="直線矢印コネクタ 3">
            <a:extLst>
              <a:ext uri="{FF2B5EF4-FFF2-40B4-BE49-F238E27FC236}">
                <a16:creationId xmlns:a16="http://schemas.microsoft.com/office/drawing/2014/main" id="{5AB2CDD4-E205-4E22-8978-47FDC58790BA}"/>
              </a:ext>
            </a:extLst>
          </p:cNvPr>
          <p:cNvCxnSpPr>
            <a:cxnSpLocks/>
          </p:cNvCxnSpPr>
          <p:nvPr/>
        </p:nvCxnSpPr>
        <p:spPr>
          <a:xfrm flipV="1">
            <a:off x="1682319" y="2951152"/>
            <a:ext cx="8827363" cy="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CA685E2-05F0-42D1-99CF-3407857845D4}"/>
              </a:ext>
            </a:extLst>
          </p:cNvPr>
          <p:cNvSpPr/>
          <p:nvPr/>
        </p:nvSpPr>
        <p:spPr>
          <a:xfrm>
            <a:off x="2040383" y="2400742"/>
            <a:ext cx="4320000" cy="5504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CC1CC25-2D3F-4B37-AEC9-BB8EF9E5C8FF}"/>
              </a:ext>
            </a:extLst>
          </p:cNvPr>
          <p:cNvSpPr/>
          <p:nvPr/>
        </p:nvSpPr>
        <p:spPr>
          <a:xfrm>
            <a:off x="6358447" y="2400742"/>
            <a:ext cx="720000" cy="55041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585FC98-CB35-44E5-9511-AC8133699D77}"/>
              </a:ext>
            </a:extLst>
          </p:cNvPr>
          <p:cNvSpPr/>
          <p:nvPr/>
        </p:nvSpPr>
        <p:spPr>
          <a:xfrm>
            <a:off x="7078447" y="2400742"/>
            <a:ext cx="720000" cy="5504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B50BE97-28B2-4357-8EC2-B61C8EBCD434}"/>
              </a:ext>
            </a:extLst>
          </p:cNvPr>
          <p:cNvSpPr/>
          <p:nvPr/>
        </p:nvSpPr>
        <p:spPr>
          <a:xfrm>
            <a:off x="7796511" y="2400742"/>
            <a:ext cx="720000" cy="5504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36AD220D-E111-4D6B-A6DE-DB55F0E3C547}"/>
              </a:ext>
            </a:extLst>
          </p:cNvPr>
          <p:cNvSpPr/>
          <p:nvPr/>
        </p:nvSpPr>
        <p:spPr>
          <a:xfrm>
            <a:off x="8514575" y="2400742"/>
            <a:ext cx="1440000" cy="55041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FF9538A-1FBD-4968-A44A-19300D4D87AE}"/>
              </a:ext>
            </a:extLst>
          </p:cNvPr>
          <p:cNvSpPr txBox="1"/>
          <p:nvPr/>
        </p:nvSpPr>
        <p:spPr>
          <a:xfrm>
            <a:off x="3682024" y="1935360"/>
            <a:ext cx="1034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30</a:t>
            </a:r>
            <a:r>
              <a:rPr kumimoji="1" lang="ja-JP" altLang="en-US" sz="2400" dirty="0"/>
              <a:t>秒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CCCCBD9-D0A1-41E9-A292-CE3438DCDAC3}"/>
              </a:ext>
            </a:extLst>
          </p:cNvPr>
          <p:cNvSpPr txBox="1"/>
          <p:nvPr/>
        </p:nvSpPr>
        <p:spPr>
          <a:xfrm>
            <a:off x="6201056" y="1935360"/>
            <a:ext cx="1034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5</a:t>
            </a:r>
            <a:r>
              <a:rPr kumimoji="1" lang="ja-JP" altLang="en-US" sz="2400" dirty="0"/>
              <a:t>秒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9178EC8A-D7E7-4E51-A33B-3181BFE88FE4}"/>
              </a:ext>
            </a:extLst>
          </p:cNvPr>
          <p:cNvSpPr txBox="1"/>
          <p:nvPr/>
        </p:nvSpPr>
        <p:spPr>
          <a:xfrm>
            <a:off x="6920088" y="1935360"/>
            <a:ext cx="1034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5</a:t>
            </a:r>
            <a:r>
              <a:rPr kumimoji="1" lang="ja-JP" altLang="en-US" sz="2400" dirty="0"/>
              <a:t>秒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385598D-5410-43E6-A3A7-8A948C36D39D}"/>
              </a:ext>
            </a:extLst>
          </p:cNvPr>
          <p:cNvSpPr txBox="1"/>
          <p:nvPr/>
        </p:nvSpPr>
        <p:spPr>
          <a:xfrm>
            <a:off x="7639120" y="1935360"/>
            <a:ext cx="1034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5</a:t>
            </a:r>
            <a:r>
              <a:rPr kumimoji="1" lang="ja-JP" altLang="en-US" sz="2400" dirty="0"/>
              <a:t>秒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00DA0E21-AB36-490E-9EBB-ED4DDF045923}"/>
              </a:ext>
            </a:extLst>
          </p:cNvPr>
          <p:cNvSpPr txBox="1"/>
          <p:nvPr/>
        </p:nvSpPr>
        <p:spPr>
          <a:xfrm>
            <a:off x="8717184" y="1935360"/>
            <a:ext cx="1034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10</a:t>
            </a:r>
            <a:r>
              <a:rPr kumimoji="1" lang="ja-JP" altLang="en-US" sz="2400" dirty="0"/>
              <a:t>秒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BDBB6D4-9F39-4850-A905-C4D8DB3610BB}"/>
              </a:ext>
            </a:extLst>
          </p:cNvPr>
          <p:cNvSpPr txBox="1"/>
          <p:nvPr/>
        </p:nvSpPr>
        <p:spPr>
          <a:xfrm>
            <a:off x="3308772" y="2985736"/>
            <a:ext cx="1781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/>
              <a:t>音楽刺激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9F43B431-BAD2-480B-B3F4-EC0951A69985}"/>
              </a:ext>
            </a:extLst>
          </p:cNvPr>
          <p:cNvSpPr txBox="1"/>
          <p:nvPr/>
        </p:nvSpPr>
        <p:spPr>
          <a:xfrm>
            <a:off x="1409876" y="3989917"/>
            <a:ext cx="1781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/>
              <a:t>感動評定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137752D-C915-4C6B-9841-F1B83CA97640}"/>
              </a:ext>
            </a:extLst>
          </p:cNvPr>
          <p:cNvSpPr txBox="1"/>
          <p:nvPr/>
        </p:nvSpPr>
        <p:spPr>
          <a:xfrm>
            <a:off x="5017702" y="3989917"/>
            <a:ext cx="2162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/>
              <a:t>快・不快評定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B0C9B8FE-0D88-4979-B2AB-FE7B130B539B}"/>
              </a:ext>
            </a:extLst>
          </p:cNvPr>
          <p:cNvSpPr txBox="1"/>
          <p:nvPr/>
        </p:nvSpPr>
        <p:spPr>
          <a:xfrm>
            <a:off x="8228359" y="3989917"/>
            <a:ext cx="1781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/>
              <a:t>購買評定</a:t>
            </a:r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DE192FEE-F080-4596-B6BC-B49642061B15}"/>
              </a:ext>
            </a:extLst>
          </p:cNvPr>
          <p:cNvSpPr txBox="1"/>
          <p:nvPr/>
        </p:nvSpPr>
        <p:spPr>
          <a:xfrm>
            <a:off x="8460411" y="2985736"/>
            <a:ext cx="2213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/>
              <a:t>インターバル</a:t>
            </a:r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16D89A02-6002-4B17-8DF0-CFDB9B1621C3}"/>
              </a:ext>
            </a:extLst>
          </p:cNvPr>
          <p:cNvSpPr txBox="1"/>
          <p:nvPr/>
        </p:nvSpPr>
        <p:spPr>
          <a:xfrm>
            <a:off x="1622310" y="4446615"/>
            <a:ext cx="309449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とても感動した</a:t>
            </a:r>
            <a:endParaRPr kumimoji="1" lang="en-US" altLang="ja-JP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やや感動した</a:t>
            </a:r>
            <a:endParaRPr kumimoji="1" lang="en-US" altLang="ja-JP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どちらともいえない</a:t>
            </a:r>
            <a:endParaRPr kumimoji="1" lang="en-US" altLang="ja-JP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あまり感動しない</a:t>
            </a:r>
            <a:endParaRPr kumimoji="1" lang="en-US" altLang="ja-JP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まったく感動しない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80C6EFC1-6C95-4389-B5DF-4BBBA68EFA1D}"/>
              </a:ext>
            </a:extLst>
          </p:cNvPr>
          <p:cNvSpPr txBox="1"/>
          <p:nvPr/>
        </p:nvSpPr>
        <p:spPr>
          <a:xfrm>
            <a:off x="5119408" y="4446615"/>
            <a:ext cx="309449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とても快い</a:t>
            </a:r>
            <a:endParaRPr kumimoji="1" lang="en-US" altLang="ja-JP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やややや快い</a:t>
            </a:r>
            <a:endParaRPr kumimoji="1" lang="en-US" altLang="ja-JP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どちらともいえない</a:t>
            </a:r>
            <a:endParaRPr kumimoji="1" lang="en-US" altLang="ja-JP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やや不快</a:t>
            </a:r>
            <a:endParaRPr kumimoji="1" lang="en-US" altLang="ja-JP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とても深い</a:t>
            </a:r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F6AF4AC5-CB4B-4AF3-AFD9-F7E97D6B0A95}"/>
              </a:ext>
            </a:extLst>
          </p:cNvPr>
          <p:cNvSpPr txBox="1"/>
          <p:nvPr/>
        </p:nvSpPr>
        <p:spPr>
          <a:xfrm>
            <a:off x="8460411" y="4446615"/>
            <a:ext cx="30944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購入する可能性がある</a:t>
            </a:r>
            <a:endParaRPr kumimoji="1" lang="en-US" altLang="ja-JP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sz="2000" dirty="0"/>
              <a:t>購入する可能性はない</a:t>
            </a:r>
            <a:endParaRPr kumimoji="1" lang="en-US" altLang="ja-JP" sz="2000" dirty="0"/>
          </a:p>
        </p:txBody>
      </p:sp>
    </p:spTree>
    <p:extLst>
      <p:ext uri="{BB962C8B-B14F-4D97-AF65-F5344CB8AC3E}">
        <p14:creationId xmlns:p14="http://schemas.microsoft.com/office/powerpoint/2010/main" val="1280245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4176E9-9E7C-4157-AC67-BAAEA8165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実験室での実験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7F2637A-D22A-48E3-8975-8A70F753F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90569" cy="4351338"/>
          </a:xfrm>
        </p:spPr>
        <p:txBody>
          <a:bodyPr>
            <a:normAutofit/>
          </a:bodyPr>
          <a:lstStyle/>
          <a:p>
            <a:r>
              <a:rPr kumimoji="1" lang="ja-JP" altLang="en-US" sz="2400" dirty="0"/>
              <a:t>音楽の評定</a:t>
            </a:r>
            <a:endParaRPr kumimoji="1" lang="en-US" altLang="ja-JP" sz="2400" dirty="0"/>
          </a:p>
          <a:p>
            <a:pPr lvl="1"/>
            <a:r>
              <a:rPr lang="ja-JP" altLang="en-US" dirty="0"/>
              <a:t>予測可能性</a:t>
            </a:r>
            <a:endParaRPr lang="en-US" altLang="ja-JP" dirty="0"/>
          </a:p>
          <a:p>
            <a:pPr lvl="1"/>
            <a:r>
              <a:rPr lang="ja-JP" altLang="en-US" dirty="0"/>
              <a:t>既知度（知らない</a:t>
            </a:r>
            <a:r>
              <a:rPr lang="en-US" altLang="ja-JP" dirty="0"/>
              <a:t>, </a:t>
            </a:r>
            <a:r>
              <a:rPr lang="ja-JP" altLang="en-US" dirty="0"/>
              <a:t>聴いたことはある</a:t>
            </a:r>
            <a:r>
              <a:rPr lang="en-US" altLang="ja-JP" dirty="0"/>
              <a:t>, </a:t>
            </a:r>
            <a:r>
              <a:rPr lang="ja-JP" altLang="en-US" dirty="0"/>
              <a:t>曲名を知っている）</a:t>
            </a:r>
            <a:endParaRPr lang="en-US" altLang="ja-JP" dirty="0"/>
          </a:p>
          <a:p>
            <a:pPr lvl="1"/>
            <a:endParaRPr kumimoji="1" lang="en-US" altLang="ja-JP" dirty="0"/>
          </a:p>
          <a:p>
            <a:pPr lvl="1"/>
            <a:endParaRPr kumimoji="1" lang="en-US" altLang="ja-JP" dirty="0"/>
          </a:p>
          <a:p>
            <a:pPr lvl="1"/>
            <a:endParaRPr kumimoji="1" lang="en-US" altLang="ja-JP" dirty="0"/>
          </a:p>
          <a:p>
            <a:r>
              <a:rPr kumimoji="1" lang="ja-JP" altLang="en-US" sz="2400" dirty="0"/>
              <a:t>内受容感覚測定</a:t>
            </a:r>
            <a:endParaRPr kumimoji="1" lang="en-US" altLang="ja-JP" sz="2400" dirty="0"/>
          </a:p>
          <a:p>
            <a:pPr lvl="1"/>
            <a:r>
              <a:rPr lang="ja-JP" altLang="en-US" dirty="0"/>
              <a:t>心拍追跡課題</a:t>
            </a:r>
            <a:endParaRPr lang="en-US" altLang="ja-JP" dirty="0"/>
          </a:p>
          <a:p>
            <a:pPr lvl="1"/>
            <a:r>
              <a:rPr kumimoji="1" lang="ja-JP" altLang="en-US" dirty="0"/>
              <a:t>心拍弁別課題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15756D8-A033-4E26-A9CD-525ECBA2C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2998" y="1690688"/>
            <a:ext cx="3419407" cy="343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15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EACD93-2895-460E-BBC1-C946D607F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心拍弁別課題について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1E5D783-115E-46A8-9B3D-2807738C5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7360" y="3795008"/>
            <a:ext cx="3015865" cy="2431107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B61C2F85-659A-4EBD-971A-FBDBC4C4F2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476" y="2917673"/>
            <a:ext cx="3688141" cy="2765052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3E83D1D-5B11-437D-8BDC-4FB6B40A229F}"/>
              </a:ext>
            </a:extLst>
          </p:cNvPr>
          <p:cNvSpPr txBox="1"/>
          <p:nvPr/>
        </p:nvSpPr>
        <p:spPr>
          <a:xfrm>
            <a:off x="838200" y="1976712"/>
            <a:ext cx="45438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遅れ時間が</a:t>
            </a:r>
            <a:r>
              <a:rPr lang="en-US" altLang="ja-JP" sz="2000" dirty="0"/>
              <a:t>0ms</a:t>
            </a:r>
            <a:r>
              <a:rPr lang="ja-JP" altLang="en-US" sz="2000" dirty="0" err="1"/>
              <a:t>，</a:t>
            </a:r>
            <a:r>
              <a:rPr lang="en-US" altLang="ja-JP" sz="2000" dirty="0"/>
              <a:t>300ms</a:t>
            </a:r>
            <a:r>
              <a:rPr lang="ja-JP" altLang="en-US" sz="2000" dirty="0"/>
              <a:t>の</a:t>
            </a:r>
            <a:r>
              <a:rPr kumimoji="1" lang="en-US" altLang="ja-JP" sz="2000" dirty="0"/>
              <a:t>2</a:t>
            </a:r>
            <a:r>
              <a:rPr kumimoji="1" lang="ja-JP" altLang="en-US" sz="2000" dirty="0"/>
              <a:t>条件だと，</a:t>
            </a:r>
            <a:r>
              <a:rPr kumimoji="1" lang="en-US" altLang="ja-JP" sz="2000" dirty="0"/>
              <a:t>300ms</a:t>
            </a:r>
            <a:r>
              <a:rPr kumimoji="1" lang="ja-JP" altLang="en-US" sz="2000" dirty="0"/>
              <a:t>を一致と判断している</a:t>
            </a:r>
            <a:r>
              <a:rPr lang="ja-JP" altLang="en-US" sz="2000" dirty="0"/>
              <a:t>人がいた場合に</a:t>
            </a:r>
            <a:r>
              <a:rPr kumimoji="1" lang="ja-JP" altLang="en-US" sz="2000" dirty="0"/>
              <a:t>正確な感度が測れない</a:t>
            </a:r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4F73F374-36D3-4C88-A576-5E05334CB2CB}"/>
              </a:ext>
            </a:extLst>
          </p:cNvPr>
          <p:cNvSpPr/>
          <p:nvPr/>
        </p:nvSpPr>
        <p:spPr>
          <a:xfrm>
            <a:off x="3093331" y="4840428"/>
            <a:ext cx="304210" cy="511728"/>
          </a:xfrm>
          <a:prstGeom prst="ellipse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80B0AB06-55F0-43B0-ADC8-B753DD213CC9}"/>
              </a:ext>
            </a:extLst>
          </p:cNvPr>
          <p:cNvCxnSpPr>
            <a:cxnSpLocks/>
          </p:cNvCxnSpPr>
          <p:nvPr/>
        </p:nvCxnSpPr>
        <p:spPr>
          <a:xfrm flipH="1" flipV="1">
            <a:off x="3397542" y="5268287"/>
            <a:ext cx="343946" cy="49433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403BF02A-8416-4BE4-B997-C10BFE10F2FA}"/>
              </a:ext>
            </a:extLst>
          </p:cNvPr>
          <p:cNvSpPr txBox="1"/>
          <p:nvPr/>
        </p:nvSpPr>
        <p:spPr>
          <a:xfrm>
            <a:off x="2475036" y="5780015"/>
            <a:ext cx="3133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この人たちは，ずれを弁別できていた可能性がある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6859BBA5-1A73-4F36-A1DD-402A97A0E754}"/>
              </a:ext>
            </a:extLst>
          </p:cNvPr>
          <p:cNvSpPr/>
          <p:nvPr/>
        </p:nvSpPr>
        <p:spPr>
          <a:xfrm>
            <a:off x="3153496" y="5418831"/>
            <a:ext cx="224995" cy="3305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矢印: 右 12">
            <a:extLst>
              <a:ext uri="{FF2B5EF4-FFF2-40B4-BE49-F238E27FC236}">
                <a16:creationId xmlns:a16="http://schemas.microsoft.com/office/drawing/2014/main" id="{CCD05FA5-0C38-4303-A188-EACF288C3B65}"/>
              </a:ext>
            </a:extLst>
          </p:cNvPr>
          <p:cNvSpPr/>
          <p:nvPr/>
        </p:nvSpPr>
        <p:spPr>
          <a:xfrm>
            <a:off x="5814192" y="3139338"/>
            <a:ext cx="676275" cy="13825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B2671DB-AD7F-4ADF-8B5C-30C6BCB0B680}"/>
              </a:ext>
            </a:extLst>
          </p:cNvPr>
          <p:cNvSpPr txBox="1"/>
          <p:nvPr/>
        </p:nvSpPr>
        <p:spPr>
          <a:xfrm>
            <a:off x="6779220" y="1818870"/>
            <a:ext cx="50603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遅れ時間を</a:t>
            </a:r>
            <a:r>
              <a:rPr lang="en-US" altLang="ja-JP" sz="2000" dirty="0"/>
              <a:t>4</a:t>
            </a:r>
            <a:r>
              <a:rPr lang="ja-JP" altLang="en-US" sz="2000" dirty="0"/>
              <a:t>条件程度用いる</a:t>
            </a:r>
            <a:endParaRPr lang="en-US" altLang="ja-JP" sz="2000" dirty="0"/>
          </a:p>
          <a:p>
            <a:r>
              <a:rPr lang="ja-JP" altLang="en-US" sz="2000" dirty="0"/>
              <a:t>（例えば，</a:t>
            </a:r>
            <a:r>
              <a:rPr lang="en-US" altLang="ja-JP" sz="2000" dirty="0"/>
              <a:t>0ms, 150ms, 300ms, 450ms</a:t>
            </a:r>
            <a:r>
              <a:rPr lang="ja-JP" altLang="en-US" sz="2000" dirty="0"/>
              <a:t>）</a:t>
            </a:r>
            <a:endParaRPr lang="en-US" altLang="ja-JP" sz="2000" dirty="0"/>
          </a:p>
          <a:p>
            <a:r>
              <a:rPr kumimoji="1" lang="ja-JP" altLang="en-US" sz="2000" dirty="0"/>
              <a:t>試行数は，</a:t>
            </a:r>
            <a:r>
              <a:rPr lang="en-US" altLang="ja-JP" sz="2000" dirty="0"/>
              <a:t>4</a:t>
            </a:r>
            <a:r>
              <a:rPr lang="ja-JP" altLang="en-US" sz="2000" dirty="0"/>
              <a:t>条件</a:t>
            </a:r>
            <a:r>
              <a:rPr lang="en-US" altLang="ja-JP" sz="2000" dirty="0"/>
              <a:t>×10</a:t>
            </a:r>
            <a:r>
              <a:rPr lang="ja-JP" altLang="en-US" sz="2000" dirty="0"/>
              <a:t>繰り返し</a:t>
            </a:r>
            <a:r>
              <a:rPr lang="en-US" altLang="ja-JP" sz="2000" dirty="0"/>
              <a:t>=40</a:t>
            </a:r>
            <a:r>
              <a:rPr lang="ja-JP" altLang="en-US" sz="2000" dirty="0"/>
              <a:t>試行</a:t>
            </a:r>
            <a:endParaRPr kumimoji="1" lang="ja-JP" altLang="en-US" sz="20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8B94DC4-2EE5-45D7-A74E-161BA924FA51}"/>
              </a:ext>
            </a:extLst>
          </p:cNvPr>
          <p:cNvSpPr txBox="1"/>
          <p:nvPr/>
        </p:nvSpPr>
        <p:spPr>
          <a:xfrm>
            <a:off x="6779220" y="3335241"/>
            <a:ext cx="5060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6</a:t>
            </a:r>
            <a:r>
              <a:rPr lang="ja-JP" altLang="en-US" sz="2000" dirty="0"/>
              <a:t>条件の結果の例（</a:t>
            </a:r>
            <a:r>
              <a:rPr lang="en-US" altLang="ja-JP" sz="2000" dirty="0" err="1"/>
              <a:t>Brener</a:t>
            </a:r>
            <a:r>
              <a:rPr lang="en-US" altLang="ja-JP" sz="2000" dirty="0"/>
              <a:t> et al., 1994</a:t>
            </a:r>
            <a:r>
              <a:rPr lang="ja-JP" altLang="en-US" sz="2000" dirty="0"/>
              <a:t>）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1911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703F77-1433-4B83-8729-7EE9AF380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概要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5E9D08-4045-4BC5-B2E3-0DD960ADC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目的</a:t>
            </a:r>
            <a:endParaRPr lang="en-US" altLang="ja-JP" dirty="0"/>
          </a:p>
          <a:p>
            <a:pPr lvl="1"/>
            <a:r>
              <a:rPr lang="ja-JP" altLang="en-US" dirty="0"/>
              <a:t>感動（心を揺さぶる感覚）と内受容感覚の関係を調べる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音楽刺激</a:t>
            </a:r>
          </a:p>
          <a:p>
            <a:pPr lvl="1"/>
            <a:r>
              <a:rPr lang="ja-JP" altLang="en-US" dirty="0"/>
              <a:t>感動のある音楽 </a:t>
            </a:r>
            <a:r>
              <a:rPr lang="en-US" altLang="ja-JP" dirty="0"/>
              <a:t>vs </a:t>
            </a:r>
            <a:r>
              <a:rPr lang="ja-JP" altLang="en-US" dirty="0"/>
              <a:t>感動のない音楽</a:t>
            </a:r>
            <a:endParaRPr lang="en-US" altLang="ja-JP" dirty="0"/>
          </a:p>
          <a:p>
            <a:pPr lvl="1"/>
            <a:endParaRPr lang="ja-JP" altLang="en-US" dirty="0"/>
          </a:p>
          <a:p>
            <a:r>
              <a:rPr lang="ja-JP" altLang="en-US" dirty="0"/>
              <a:t>内受容感度</a:t>
            </a:r>
          </a:p>
          <a:p>
            <a:pPr lvl="1"/>
            <a:r>
              <a:rPr lang="ja-JP" altLang="en-US" dirty="0"/>
              <a:t>心拍追跡課題，心拍弁別課題，質問紙</a:t>
            </a:r>
          </a:p>
          <a:p>
            <a:endParaRPr kumimoji="1" lang="ja-JP" altLang="en-US" dirty="0"/>
          </a:p>
        </p:txBody>
      </p:sp>
      <p:pic>
        <p:nvPicPr>
          <p:cNvPr id="4" name="Picture 2" descr="ãé³æ¥½ ç´ æ ã¤ã©ã¹ããã®ç»åæ¤ç´¢çµæ">
            <a:extLst>
              <a:ext uri="{FF2B5EF4-FFF2-40B4-BE49-F238E27FC236}">
                <a16:creationId xmlns:a16="http://schemas.microsoft.com/office/drawing/2014/main" id="{9316412D-F6EE-4F5A-89EE-A022D579B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8333" y="2378552"/>
            <a:ext cx="2336169" cy="2020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45D62DC3-E565-4E8B-9BF1-99A838EF6BAA}"/>
              </a:ext>
            </a:extLst>
          </p:cNvPr>
          <p:cNvGrpSpPr/>
          <p:nvPr/>
        </p:nvGrpSpPr>
        <p:grpSpPr>
          <a:xfrm>
            <a:off x="7803975" y="4500967"/>
            <a:ext cx="2172748" cy="1949479"/>
            <a:chOff x="6677637" y="2698022"/>
            <a:chExt cx="2172748" cy="1949479"/>
          </a:xfrm>
        </p:grpSpPr>
        <p:pic>
          <p:nvPicPr>
            <p:cNvPr id="5" name="Picture 4" descr="ãå¿æãç´ æãã¤ã©ã¹ããã®ç»åæ¤ç´¢çµæ">
              <a:extLst>
                <a:ext uri="{FF2B5EF4-FFF2-40B4-BE49-F238E27FC236}">
                  <a16:creationId xmlns:a16="http://schemas.microsoft.com/office/drawing/2014/main" id="{FE64C270-93C4-46D0-ABB7-5E85C210DF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57825" y="2698022"/>
              <a:ext cx="1714500" cy="1847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8D8F6A88-A333-42F4-B1A6-ED2DDF59D6E6}"/>
                </a:ext>
              </a:extLst>
            </p:cNvPr>
            <p:cNvSpPr/>
            <p:nvPr/>
          </p:nvSpPr>
          <p:spPr>
            <a:xfrm>
              <a:off x="6677637" y="4261607"/>
              <a:ext cx="2172748" cy="3858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4032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052778-F9EF-4C5D-A7AE-00CDC518C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予備実験：音楽刺激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9B302AF-FCB4-4DF2-BD8D-C53D029B5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400" dirty="0" err="1"/>
              <a:t>Proverbio</a:t>
            </a:r>
            <a:r>
              <a:rPr lang="en-US" altLang="ja-JP" sz="2400" dirty="0"/>
              <a:t> et al. (2015) </a:t>
            </a:r>
            <a:r>
              <a:rPr lang="ja-JP" altLang="en-US" sz="2400" dirty="0"/>
              <a:t>から抜粋</a:t>
            </a:r>
            <a:endParaRPr lang="en-US" altLang="ja-JP" sz="2400" dirty="0"/>
          </a:p>
          <a:p>
            <a:pPr lvl="1"/>
            <a:r>
              <a:rPr kumimoji="1" lang="ja-JP" altLang="en-US" dirty="0"/>
              <a:t>感動する音楽</a:t>
            </a:r>
            <a:r>
              <a:rPr lang="ja-JP" altLang="en-US" dirty="0"/>
              <a:t>：調性音楽</a:t>
            </a:r>
            <a:endParaRPr kumimoji="1" lang="en-US" altLang="ja-JP" dirty="0"/>
          </a:p>
          <a:p>
            <a:pPr lvl="1"/>
            <a:endParaRPr lang="en-US" altLang="ja-JP" dirty="0"/>
          </a:p>
          <a:p>
            <a:pPr lvl="1"/>
            <a:endParaRPr lang="en-US" altLang="ja-JP" dirty="0"/>
          </a:p>
          <a:p>
            <a:pPr lvl="1"/>
            <a:endParaRPr kumimoji="1" lang="en-US" altLang="ja-JP" dirty="0"/>
          </a:p>
          <a:p>
            <a:pPr lvl="1"/>
            <a:endParaRPr kumimoji="1" lang="en-US" altLang="ja-JP" dirty="0"/>
          </a:p>
          <a:p>
            <a:pPr lvl="1"/>
            <a:r>
              <a:rPr lang="ja-JP" altLang="en-US" dirty="0"/>
              <a:t>感動しない音楽無調音楽</a:t>
            </a:r>
            <a:endParaRPr lang="en-US" altLang="ja-JP" dirty="0"/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DFAD1005-827E-4EBA-9BE7-FCFE836FDD6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06650" y="2690813"/>
          <a:ext cx="7378700" cy="11906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505">
                  <a:extLst>
                    <a:ext uri="{9D8B030D-6E8A-4147-A177-3AD203B41FA5}">
                      <a16:colId xmlns:a16="http://schemas.microsoft.com/office/drawing/2014/main" val="3429256988"/>
                    </a:ext>
                  </a:extLst>
                </a:gridCol>
                <a:gridCol w="1789930">
                  <a:extLst>
                    <a:ext uri="{9D8B030D-6E8A-4147-A177-3AD203B41FA5}">
                      <a16:colId xmlns:a16="http://schemas.microsoft.com/office/drawing/2014/main" val="187166815"/>
                    </a:ext>
                  </a:extLst>
                </a:gridCol>
                <a:gridCol w="4903265">
                  <a:extLst>
                    <a:ext uri="{9D8B030D-6E8A-4147-A177-3AD203B41FA5}">
                      <a16:colId xmlns:a16="http://schemas.microsoft.com/office/drawing/2014/main" val="2843128585"/>
                    </a:ext>
                  </a:extLst>
                </a:gridCol>
              </a:tblGrid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T1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100" u="none" strike="noStrike">
                          <a:effectLst/>
                        </a:rPr>
                        <a:t>Mahler, Gustav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Symphony No.5: Adagietto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0324279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T2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Brahms, Johannes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Intermezzo in B-Flat Minor, Op. 117, No. 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47681021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T3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Bach, Johann Sebastian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100" u="none" strike="noStrike">
                          <a:effectLst/>
                        </a:rPr>
                        <a:t>Concerto for 2 Violins in D Minor, BWV 1043: II. Largo ma non tanto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31325412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T4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Ravel, Maurice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100" u="none" strike="noStrike">
                          <a:effectLst/>
                        </a:rPr>
                        <a:t>Piano Concerto in G Major: II. Adagio assai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13966905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T5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Beethoven, Ludwig van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Symphony No. 5 In C Minor, Op. 67: Fourth Movement - Allegro </a:t>
                      </a:r>
                      <a:r>
                        <a:rPr lang="en-US" sz="1100" u="none" strike="noStrike" dirty="0" err="1">
                          <a:effectLst/>
                        </a:rPr>
                        <a:t>Maestoso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01530930"/>
                  </a:ext>
                </a:extLst>
              </a:tr>
            </a:tbl>
          </a:graphicData>
        </a:graphic>
      </p:graphicFrame>
      <p:graphicFrame>
        <p:nvGraphicFramePr>
          <p:cNvPr id="11" name="表 10">
            <a:extLst>
              <a:ext uri="{FF2B5EF4-FFF2-40B4-BE49-F238E27FC236}">
                <a16:creationId xmlns:a16="http://schemas.microsoft.com/office/drawing/2014/main" id="{A5091CAD-8B2B-4454-9505-64ECB42381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406650" y="4638675"/>
          <a:ext cx="7378700" cy="11906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5505">
                  <a:extLst>
                    <a:ext uri="{9D8B030D-6E8A-4147-A177-3AD203B41FA5}">
                      <a16:colId xmlns:a16="http://schemas.microsoft.com/office/drawing/2014/main" val="2977179503"/>
                    </a:ext>
                  </a:extLst>
                </a:gridCol>
                <a:gridCol w="1789930">
                  <a:extLst>
                    <a:ext uri="{9D8B030D-6E8A-4147-A177-3AD203B41FA5}">
                      <a16:colId xmlns:a16="http://schemas.microsoft.com/office/drawing/2014/main" val="1080894597"/>
                    </a:ext>
                  </a:extLst>
                </a:gridCol>
                <a:gridCol w="4903265">
                  <a:extLst>
                    <a:ext uri="{9D8B030D-6E8A-4147-A177-3AD203B41FA5}">
                      <a16:colId xmlns:a16="http://schemas.microsoft.com/office/drawing/2014/main" val="2724425713"/>
                    </a:ext>
                  </a:extLst>
                </a:gridCol>
              </a:tblGrid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A1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Hindemith, Paul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100" u="none" strike="noStrike">
                          <a:effectLst/>
                        </a:rPr>
                        <a:t>Kammermusik No. 1, Op. 24a: I. Sehr schnell und wild</a:t>
                      </a:r>
                      <a:endParaRPr lang="de-DE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06060709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A2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Maderna, Bruno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100" u="none" strike="noStrike">
                          <a:effectLst/>
                        </a:rPr>
                        <a:t>Serenata Per Un Satellite (Claudio Ambrosini, Direttore)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21844755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A3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Ligeti, György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100" u="none" strike="noStrike">
                          <a:effectLst/>
                        </a:rPr>
                        <a:t>Concerto for Violin and Orchestra: I Vivacissimo luminoso (Live)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43965018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A4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Berg, Alban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Wozzeck, Op. 7, Act 1, Scene 1: Transformation Music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75638094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A5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Ives, Charles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 dirty="0">
                          <a:effectLst/>
                        </a:rPr>
                        <a:t>The Unanswered Question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54371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0807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0A3AC2-DB06-440E-A7A4-48355D3BA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予備実験：感動の評定（</a:t>
            </a:r>
            <a:r>
              <a:rPr kumimoji="1" lang="en-US" altLang="ja-JP" dirty="0"/>
              <a:t>N=</a:t>
            </a:r>
            <a:r>
              <a:rPr lang="en-US" altLang="ja-JP" dirty="0"/>
              <a:t>37</a:t>
            </a:r>
            <a:r>
              <a:rPr kumimoji="1" lang="ja-JP" altLang="en-US" dirty="0"/>
              <a:t>）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2D7B340-7DBD-45B6-A58A-6493D8222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771" y="1640728"/>
            <a:ext cx="6552458" cy="4912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015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EB4937-E480-462E-B3D9-69B314A4D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内受容感覚感度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21149B-E950-4B7F-9CBD-7C7EBB8A2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/>
              <a:t>心拍追跡課題（</a:t>
            </a:r>
            <a:r>
              <a:rPr lang="en-US" altLang="ja-JP" sz="2400" dirty="0"/>
              <a:t>Heartbeat tracking task</a:t>
            </a:r>
            <a:r>
              <a:rPr lang="ja-JP" altLang="en-US" sz="2400" dirty="0"/>
              <a:t>）</a:t>
            </a:r>
            <a:endParaRPr lang="en-US" altLang="ja-JP" sz="2400" dirty="0"/>
          </a:p>
          <a:p>
            <a:pPr lvl="1"/>
            <a:r>
              <a:rPr lang="ja-JP" altLang="en-US" dirty="0"/>
              <a:t>心の中で心拍数を数え，終了後に報告</a:t>
            </a:r>
            <a:endParaRPr lang="en-US" altLang="ja-JP" dirty="0"/>
          </a:p>
          <a:p>
            <a:pPr lvl="1"/>
            <a:r>
              <a:rPr lang="en-US" altLang="ja-JP" dirty="0"/>
              <a:t>25, 30, 35, 40, 45, 50</a:t>
            </a:r>
            <a:r>
              <a:rPr lang="ja-JP" altLang="en-US" dirty="0"/>
              <a:t>秒の</a:t>
            </a:r>
            <a:r>
              <a:rPr lang="en-US" altLang="ja-JP" dirty="0"/>
              <a:t>6</a:t>
            </a:r>
            <a:r>
              <a:rPr lang="ja-JP" altLang="en-US" dirty="0"/>
              <a:t>条件，繰り返し</a:t>
            </a:r>
            <a:r>
              <a:rPr lang="en-US" altLang="ja-JP" dirty="0"/>
              <a:t>1</a:t>
            </a:r>
            <a:r>
              <a:rPr lang="ja-JP" altLang="en-US" dirty="0"/>
              <a:t>試行</a:t>
            </a:r>
          </a:p>
          <a:p>
            <a:pPr lvl="1"/>
            <a:endParaRPr kumimoji="1" lang="en-US" altLang="ja-JP" dirty="0"/>
          </a:p>
          <a:p>
            <a:r>
              <a:rPr lang="ja-JP" altLang="en-US" sz="2400" dirty="0"/>
              <a:t>心拍弁別課題（</a:t>
            </a:r>
            <a:r>
              <a:rPr lang="en-US" altLang="ja-JP" sz="2400" dirty="0"/>
              <a:t>Heartbeat discrimination task</a:t>
            </a:r>
            <a:r>
              <a:rPr lang="ja-JP" altLang="en-US" sz="2400" dirty="0"/>
              <a:t>）</a:t>
            </a:r>
            <a:endParaRPr lang="en-US" altLang="ja-JP" sz="2400" dirty="0"/>
          </a:p>
          <a:p>
            <a:pPr lvl="1"/>
            <a:r>
              <a:rPr lang="ja-JP" altLang="en-US" dirty="0"/>
              <a:t>音刺激のタイミングが自身の心拍と一致しているか二択応答</a:t>
            </a:r>
          </a:p>
          <a:p>
            <a:pPr lvl="1"/>
            <a:r>
              <a:rPr kumimoji="1" lang="ja-JP" altLang="en-US" dirty="0"/>
              <a:t>遅れが</a:t>
            </a:r>
            <a:r>
              <a:rPr kumimoji="1" lang="en-US" altLang="ja-JP" dirty="0"/>
              <a:t>0, </a:t>
            </a:r>
            <a:r>
              <a:rPr lang="en-US" altLang="ja-JP" dirty="0"/>
              <a:t>3</a:t>
            </a:r>
            <a:r>
              <a:rPr kumimoji="1" lang="en-US" altLang="ja-JP" dirty="0"/>
              <a:t>00</a:t>
            </a:r>
            <a:r>
              <a:rPr kumimoji="1" lang="ja-JP" altLang="en-US" dirty="0"/>
              <a:t>ミリ秒の</a:t>
            </a:r>
            <a:r>
              <a:rPr lang="en-US" altLang="ja-JP" dirty="0"/>
              <a:t>2</a:t>
            </a:r>
            <a:r>
              <a:rPr kumimoji="1" lang="ja-JP" altLang="en-US" dirty="0"/>
              <a:t>条件，繰り返し</a:t>
            </a:r>
            <a:r>
              <a:rPr lang="en-US" altLang="ja-JP" dirty="0"/>
              <a:t>6</a:t>
            </a:r>
            <a:r>
              <a:rPr kumimoji="1" lang="ja-JP" altLang="en-US" dirty="0"/>
              <a:t>試行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r>
              <a:rPr lang="ja-JP" altLang="en-US" sz="2400" dirty="0"/>
              <a:t>内受容感覚への気づきの多次元的アセスメント</a:t>
            </a:r>
            <a:r>
              <a:rPr lang="en-US" altLang="ja-JP" sz="2400" dirty="0"/>
              <a:t>		(Multidimensional Assessment of Interoceptive Awareness: MAIA)</a:t>
            </a:r>
            <a:endParaRPr kumimoji="1" lang="ja-JP" altLang="en-US" sz="2400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E47A6057-22DC-440A-975D-D7A675FC30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199" y="1332338"/>
            <a:ext cx="2608501" cy="200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744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図 15">
            <a:extLst>
              <a:ext uri="{FF2B5EF4-FFF2-40B4-BE49-F238E27FC236}">
                <a16:creationId xmlns:a16="http://schemas.microsoft.com/office/drawing/2014/main" id="{E97B5401-EEAA-41C1-8BD7-ECF85F94D5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011" y="1758609"/>
            <a:ext cx="5000625" cy="3749040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DA240F5F-D617-492A-B3FD-03F7999865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364" y="1758609"/>
            <a:ext cx="5000625" cy="374904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8D4B0A5D-FB3B-4422-8BCB-A972421D8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結果：心拍課題の分布（</a:t>
            </a:r>
            <a:r>
              <a:rPr kumimoji="1" lang="en-US" altLang="ja-JP" dirty="0"/>
              <a:t>N=</a:t>
            </a:r>
            <a:r>
              <a:rPr lang="en-US" altLang="ja-JP" dirty="0"/>
              <a:t>37</a:t>
            </a:r>
            <a:r>
              <a:rPr kumimoji="1" lang="ja-JP" altLang="en-US" dirty="0"/>
              <a:t>）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B74F12C-74F9-4C26-8C8A-18A071B1B23E}"/>
              </a:ext>
            </a:extLst>
          </p:cNvPr>
          <p:cNvSpPr txBox="1"/>
          <p:nvPr/>
        </p:nvSpPr>
        <p:spPr>
          <a:xfrm>
            <a:off x="2747812" y="161497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心拍追跡課題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D1365D6-EA7C-4788-B10F-2600FF38CA2D}"/>
              </a:ext>
            </a:extLst>
          </p:cNvPr>
          <p:cNvSpPr txBox="1"/>
          <p:nvPr/>
        </p:nvSpPr>
        <p:spPr>
          <a:xfrm>
            <a:off x="8094028" y="161497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心拍弁別課題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4C3A830-41E1-46FF-8E04-76BDC078035D}"/>
              </a:ext>
            </a:extLst>
          </p:cNvPr>
          <p:cNvSpPr txBox="1"/>
          <p:nvPr/>
        </p:nvSpPr>
        <p:spPr>
          <a:xfrm>
            <a:off x="732273" y="5614555"/>
            <a:ext cx="3071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参考：</a:t>
            </a:r>
            <a:r>
              <a:rPr kumimoji="1" lang="en-US" altLang="ja-JP" dirty="0"/>
              <a:t>Garfinkel et al., 2015</a:t>
            </a:r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EC5D603-2BAD-49CE-935C-D5748714DF14}"/>
              </a:ext>
            </a:extLst>
          </p:cNvPr>
          <p:cNvSpPr txBox="1"/>
          <p:nvPr/>
        </p:nvSpPr>
        <p:spPr>
          <a:xfrm>
            <a:off x="2142494" y="5987335"/>
            <a:ext cx="3937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心拍追跡課題：</a:t>
            </a:r>
            <a:r>
              <a:rPr kumimoji="1" lang="en-US" altLang="ja-JP" dirty="0"/>
              <a:t>M = 0.66, SD = 0.21</a:t>
            </a:r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3690756-6073-4433-AF86-D9184E10BAF8}"/>
              </a:ext>
            </a:extLst>
          </p:cNvPr>
          <p:cNvSpPr txBox="1"/>
          <p:nvPr/>
        </p:nvSpPr>
        <p:spPr>
          <a:xfrm>
            <a:off x="7358076" y="5987335"/>
            <a:ext cx="4190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心拍弁別課題：</a:t>
            </a:r>
            <a:r>
              <a:rPr lang="en-US" altLang="ja-JP" dirty="0"/>
              <a:t>t(79) = 4.80, p &lt; 0.001</a:t>
            </a:r>
            <a:endParaRPr kumimoji="1" lang="ja-JP" alt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DC9BE82-1EE6-410F-918F-7250C4433482}"/>
              </a:ext>
            </a:extLst>
          </p:cNvPr>
          <p:cNvSpPr/>
          <p:nvPr/>
        </p:nvSpPr>
        <p:spPr>
          <a:xfrm>
            <a:off x="599172" y="5503985"/>
            <a:ext cx="10993657" cy="1107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2632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149435-A034-416A-8908-B976E590F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感動度のばらつきと心拍追跡精度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B7586E9-2793-4E69-87FF-9EBDAF74B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494" y="1690688"/>
            <a:ext cx="5000625" cy="374904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25645565-437F-42A9-B508-B0DE960A2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882" y="1690688"/>
            <a:ext cx="5000625" cy="374904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9A47AE9-B8DF-48FB-8C17-1D2A836B6AF0}"/>
              </a:ext>
            </a:extLst>
          </p:cNvPr>
          <p:cNvSpPr txBox="1"/>
          <p:nvPr/>
        </p:nvSpPr>
        <p:spPr>
          <a:xfrm>
            <a:off x="3079790" y="5911528"/>
            <a:ext cx="60324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/>
              <a:t>内受容感覚の良い人は感動のレンジが広い</a:t>
            </a:r>
          </a:p>
        </p:txBody>
      </p:sp>
      <p:sp>
        <p:nvSpPr>
          <p:cNvPr id="9" name="四角形: 角を丸くする 8">
            <a:extLst>
              <a:ext uri="{FF2B5EF4-FFF2-40B4-BE49-F238E27FC236}">
                <a16:creationId xmlns:a16="http://schemas.microsoft.com/office/drawing/2014/main" id="{2FC7E776-7F5F-484B-B29A-94320564C0ED}"/>
              </a:ext>
            </a:extLst>
          </p:cNvPr>
          <p:cNvSpPr/>
          <p:nvPr/>
        </p:nvSpPr>
        <p:spPr>
          <a:xfrm>
            <a:off x="2581275" y="5819775"/>
            <a:ext cx="7029450" cy="645170"/>
          </a:xfrm>
          <a:prstGeom prst="round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1189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B77A1D-2EB2-4EEB-ADF5-DD9876246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曲ごとの評定値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D13BF82-D0B3-465A-9938-CF9890207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381" y="1690688"/>
            <a:ext cx="6300788" cy="4723791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208917D-6E5B-4794-8916-8B02AAAD627F}"/>
              </a:ext>
            </a:extLst>
          </p:cNvPr>
          <p:cNvSpPr txBox="1"/>
          <p:nvPr/>
        </p:nvSpPr>
        <p:spPr>
          <a:xfrm>
            <a:off x="8333731" y="2207150"/>
            <a:ext cx="28087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High:</a:t>
            </a:r>
          </a:p>
          <a:p>
            <a:r>
              <a:rPr lang="ja-JP" altLang="en-US" dirty="0"/>
              <a:t>　心拍追跡精度が</a:t>
            </a:r>
            <a:r>
              <a:rPr lang="en-US" altLang="ja-JP" dirty="0"/>
              <a:t>0.5</a:t>
            </a:r>
            <a:r>
              <a:rPr lang="ja-JP" altLang="en-US" dirty="0"/>
              <a:t>以上</a:t>
            </a:r>
            <a:endParaRPr lang="en-US" altLang="ja-JP" dirty="0"/>
          </a:p>
          <a:p>
            <a:r>
              <a:rPr lang="ja-JP" altLang="en-US" dirty="0"/>
              <a:t>　（</a:t>
            </a:r>
            <a:r>
              <a:rPr lang="en-US" altLang="ja-JP" dirty="0"/>
              <a:t>N = 23</a:t>
            </a:r>
            <a:r>
              <a:rPr lang="ja-JP" altLang="en-US" dirty="0"/>
              <a:t>）</a:t>
            </a:r>
            <a:endParaRPr lang="en-US" altLang="ja-JP" dirty="0"/>
          </a:p>
          <a:p>
            <a:r>
              <a:rPr kumimoji="1" lang="en-US" altLang="ja-JP" dirty="0"/>
              <a:t>Low:</a:t>
            </a:r>
          </a:p>
          <a:p>
            <a:r>
              <a:rPr lang="ja-JP" altLang="en-US" dirty="0"/>
              <a:t>　心拍追跡精度が</a:t>
            </a:r>
            <a:r>
              <a:rPr lang="en-US" altLang="ja-JP" dirty="0"/>
              <a:t>0.5</a:t>
            </a:r>
            <a:r>
              <a:rPr lang="ja-JP" altLang="en-US" dirty="0"/>
              <a:t>未満</a:t>
            </a:r>
            <a:endParaRPr lang="en-US" altLang="ja-JP" dirty="0"/>
          </a:p>
          <a:p>
            <a:r>
              <a:rPr lang="ja-JP" altLang="en-US" dirty="0"/>
              <a:t>　（</a:t>
            </a:r>
            <a:r>
              <a:rPr lang="en-US" altLang="ja-JP" dirty="0"/>
              <a:t>N = 7</a:t>
            </a:r>
            <a:r>
              <a:rPr lang="ja-JP" altLang="en-US" dirty="0"/>
              <a:t>）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710469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61ABD6-03CC-459C-AA74-6B5DFDCAE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実験計画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060F403-E606-415A-A465-8A07720450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8104656"/>
      </p:ext>
    </p:extLst>
  </p:cSld>
  <p:clrMapOvr>
    <a:masterClrMapping/>
  </p:clrMapOvr>
</p:sld>
</file>

<file path=ppt/theme/theme1.xml><?xml version="1.0" encoding="utf-8"?>
<a:theme xmlns:a="http://schemas.openxmlformats.org/drawingml/2006/main" name="ファセット">
  <a:themeElements>
    <a:clrScheme name="ファセット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ファセット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ファセッ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144</TotalTime>
  <Words>700</Words>
  <Application>Microsoft Office PowerPoint</Application>
  <PresentationFormat>ワイド画面</PresentationFormat>
  <Paragraphs>140</Paragraphs>
  <Slides>14</Slides>
  <Notes>0</Notes>
  <HiddenSlides>0</HiddenSlides>
  <MMClips>4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14</vt:i4>
      </vt:variant>
    </vt:vector>
  </HeadingPairs>
  <TitlesOfParts>
    <vt:vector size="21" baseType="lpstr">
      <vt:lpstr>游ゴシック</vt:lpstr>
      <vt:lpstr>游ゴシック Light</vt:lpstr>
      <vt:lpstr>Arial</vt:lpstr>
      <vt:lpstr>Trebuchet MS</vt:lpstr>
      <vt:lpstr>Wingdings 3</vt:lpstr>
      <vt:lpstr>ファセット</vt:lpstr>
      <vt:lpstr>Office テーマ</vt:lpstr>
      <vt:lpstr>内受容感覚の統合と感動 ―個人差の要因―</vt:lpstr>
      <vt:lpstr>概要</vt:lpstr>
      <vt:lpstr>予備実験：音楽刺激</vt:lpstr>
      <vt:lpstr>予備実験：感動の評定（N=37）</vt:lpstr>
      <vt:lpstr>内受容感覚感度</vt:lpstr>
      <vt:lpstr>結果：心拍課題の分布（N=37）</vt:lpstr>
      <vt:lpstr>感動度のばらつきと心拍追跡精度</vt:lpstr>
      <vt:lpstr>曲ごとの評定値</vt:lpstr>
      <vt:lpstr>実験計画</vt:lpstr>
      <vt:lpstr>音楽刺激</vt:lpstr>
      <vt:lpstr>fMRI</vt:lpstr>
      <vt:lpstr>1試行の流れ</vt:lpstr>
      <vt:lpstr>実験室での実験</vt:lpstr>
      <vt:lpstr>心拍弁別課題について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COI 実験計画</dc:title>
  <dc:creator>前川 亮</dc:creator>
  <cp:lastModifiedBy>亮 前川</cp:lastModifiedBy>
  <cp:revision>21</cp:revision>
  <dcterms:created xsi:type="dcterms:W3CDTF">2019-05-05T23:58:05Z</dcterms:created>
  <dcterms:modified xsi:type="dcterms:W3CDTF">2019-05-14T23:51:47Z</dcterms:modified>
</cp:coreProperties>
</file>

<file path=docProps/thumbnail.jpeg>
</file>